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986" r:id="rId2"/>
  </p:sldMasterIdLst>
  <p:notesMasterIdLst>
    <p:notesMasterId r:id="rId70"/>
  </p:notesMasterIdLst>
  <p:sldIdLst>
    <p:sldId id="1505" r:id="rId3"/>
    <p:sldId id="1709" r:id="rId4"/>
    <p:sldId id="1710" r:id="rId5"/>
    <p:sldId id="1736" r:id="rId6"/>
    <p:sldId id="1773" r:id="rId7"/>
    <p:sldId id="1711" r:id="rId8"/>
    <p:sldId id="1712" r:id="rId9"/>
    <p:sldId id="1713" r:id="rId10"/>
    <p:sldId id="1714" r:id="rId11"/>
    <p:sldId id="1807" r:id="rId12"/>
    <p:sldId id="1808" r:id="rId13"/>
    <p:sldId id="1809" r:id="rId14"/>
    <p:sldId id="1715" r:id="rId15"/>
    <p:sldId id="1734" r:id="rId16"/>
    <p:sldId id="1716" r:id="rId17"/>
    <p:sldId id="1744" r:id="rId18"/>
    <p:sldId id="1811" r:id="rId19"/>
    <p:sldId id="1748" r:id="rId20"/>
    <p:sldId id="1749" r:id="rId21"/>
    <p:sldId id="1810" r:id="rId22"/>
    <p:sldId id="1717" r:id="rId23"/>
    <p:sldId id="1718" r:id="rId24"/>
    <p:sldId id="1719" r:id="rId25"/>
    <p:sldId id="1779" r:id="rId26"/>
    <p:sldId id="1513" r:id="rId27"/>
    <p:sldId id="1514" r:id="rId28"/>
    <p:sldId id="1722" r:id="rId29"/>
    <p:sldId id="1813" r:id="rId30"/>
    <p:sldId id="1812" r:id="rId31"/>
    <p:sldId id="1778" r:id="rId32"/>
    <p:sldId id="1530" r:id="rId33"/>
    <p:sldId id="1674" r:id="rId34"/>
    <p:sldId id="1675" r:id="rId35"/>
    <p:sldId id="1753" r:id="rId36"/>
    <p:sldId id="1754" r:id="rId37"/>
    <p:sldId id="1794" r:id="rId38"/>
    <p:sldId id="1793" r:id="rId39"/>
    <p:sldId id="1792" r:id="rId40"/>
    <p:sldId id="1791" r:id="rId41"/>
    <p:sldId id="1790" r:id="rId42"/>
    <p:sldId id="1780" r:id="rId43"/>
    <p:sldId id="1756" r:id="rId44"/>
    <p:sldId id="1771" r:id="rId45"/>
    <p:sldId id="1772" r:id="rId46"/>
    <p:sldId id="1795" r:id="rId47"/>
    <p:sldId id="1796" r:id="rId48"/>
    <p:sldId id="1797" r:id="rId49"/>
    <p:sldId id="1798" r:id="rId50"/>
    <p:sldId id="1799" r:id="rId51"/>
    <p:sldId id="1800" r:id="rId52"/>
    <p:sldId id="1801" r:id="rId53"/>
    <p:sldId id="1802" r:id="rId54"/>
    <p:sldId id="1803" r:id="rId55"/>
    <p:sldId id="1804" r:id="rId56"/>
    <p:sldId id="1805" r:id="rId57"/>
    <p:sldId id="1806" r:id="rId58"/>
    <p:sldId id="1553" r:id="rId59"/>
    <p:sldId id="1678" r:id="rId60"/>
    <p:sldId id="1679" r:id="rId61"/>
    <p:sldId id="1680" r:id="rId62"/>
    <p:sldId id="1681" r:id="rId63"/>
    <p:sldId id="1755" r:id="rId64"/>
    <p:sldId id="1683" r:id="rId65"/>
    <p:sldId id="1685" r:id="rId66"/>
    <p:sldId id="1774" r:id="rId67"/>
    <p:sldId id="1775" r:id="rId68"/>
    <p:sldId id="1789" r:id="rId6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7C5989"/>
    <a:srgbClr val="274E75"/>
    <a:srgbClr val="384E64"/>
    <a:srgbClr val="A8EEFE"/>
    <a:srgbClr val="96EAFE"/>
    <a:srgbClr val="4D6B89"/>
    <a:srgbClr val="5F5F5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6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16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" Type="http://schemas.openxmlformats.org/officeDocument/2006/relationships/slide" Target="slides/slide5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3AEED-6FAA-4C1A-8C3D-44391978D9F2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368E9-A4E7-4813-B068-74AB4BDFE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7642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2B07D-CC57-46AD-9F32-26695D096664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86843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xmlns="" id="{BDCBADE1-6C0D-4CC0-AC6B-7316B9F647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xmlns="" id="{9D864D61-B2A7-406C-9F4E-7E3CC0CD5D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xmlns="" id="{BDCBADE1-6C0D-4CC0-AC6B-7316B9F647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xmlns="" id="{9D864D61-B2A7-406C-9F4E-7E3CC0CD5D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B91F291-D525-4B28-A391-F2EDC3D4C570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E837BFB-3117-4BB1-ADD4-0FE5269446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2494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929338A-EF8B-44B1-AF51-DB90FCCABBEE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2376C9C-EE3B-4E4F-BCB3-81EABF71F2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2125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94F61C7-ED02-4C50-A1F2-95B9AB9F8B7F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8932E59-4656-4803-98F0-E2EA385840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776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11AA64-46BB-4662-8960-670277833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1C2634D-F19F-45DE-9A5E-7582939146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60848B2-B417-477F-90C5-E045A10D2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B564E46-2258-427B-B80C-8631D3419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064B2F8-1BD1-42DD-B356-97BA49D87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24677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3F3282-258A-47B9-B986-537F67F62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E58982-2C71-454E-A1E3-B297B2BBF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F66531-5A8F-4B50-91A3-1F86BE417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657626E-20C5-433E-8478-77A0E16D0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CC5D7EC-2FE2-4813-84ED-2B58CE1A6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34763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C21282-F953-4438-890B-ACB745F7B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FC79D9E-F8E4-4985-AB02-63D7A6EB1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95B8489-0AEF-4A19-A055-31AA4B209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D117B53-4B9D-4B1C-B618-A5C4B62C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C2C8518-E7A2-4A92-82FB-D15DC7721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354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491AFC-1C69-43D4-86BE-79919832D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4953387-CD99-46FD-8E87-A80F394A35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813AF9E-CACD-439B-9FFA-3461D1DC6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07F684B-85B1-4F41-BB6B-26D74B2A8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1051BEC-3532-4966-A7DF-3D5D2821C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11AF06A-C55C-4B3A-AF58-4CC8A0023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4661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909578-2A55-460B-8B13-BB02F8E79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CE308AB-D20C-491B-9432-A76547812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A9641E8-667F-409E-BFF9-352FFFFC9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E838A89-C3C6-46D3-AEEC-AF0FC22A42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1B5CE23-30A6-45E3-96A4-B143131448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71F20AF-CEBC-4EB1-B4B6-A25D73B2A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CFF83DD-36E2-4530-8F89-0FBEFEA5E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28F36AB-6325-48B8-8E08-F16009676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885061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72B946-F7B7-440C-AB81-331D9299E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19D17A2-DED6-4F2E-9A2C-4F45E17BD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BCDF8DC-BA47-4496-BDDD-FA0D04453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C72C7D7-6A52-4501-9EC9-9A33E2D6A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19207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B2C75C5-4441-48CA-8AF4-1992D452D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E0F5BEC-891F-438C-80CF-C7CAAFFE0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61CC242-823D-4758-9A42-D68151A1B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955289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A23F62-2BE7-4825-A2A8-0EE8F705D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E5D1A5D-0EFF-4FA4-8C65-3B898B28B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66045F7-BDF2-4F82-943D-5DC2290156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6FDF490-25CF-4FF6-97D0-FAD91FE42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1C6C341-8282-4540-9F04-559189A2E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1C8EEC4-B37F-47F7-8131-A6E4AB9BF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7821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E3622E2-0FC2-4909-87DF-A854DF5E622B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337B1D6-89EF-45FF-965C-5F5641CC6B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45894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FBFB92-C1A7-4D69-B15C-E3BADB3B6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D46B9AD-67BB-4FB4-9198-46BA4C898B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2EA1DE6-E09B-4BD0-A694-7B0A898268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51DAEDF-A70C-4523-8118-3D08586A5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42519E5-21B4-447E-A6DD-EBA64030C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38045E1-A0ED-443E-A4DE-8ED2E30DA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83697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91CE0C-B6A9-4103-9938-53CE5077E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7E50183-BA36-4B68-9876-FF089CFEC4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D8C8F3A-BC55-4E02-884F-C307E5C6F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C91159-49E1-4036-BCD0-06A223615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685D8F3-93C4-4BFB-AB88-FD232B5E0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618791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5334C1E-F84F-433E-937F-C643D09A9F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445EFD5-12F6-4B16-A86D-407D419346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4B2B980-8D73-4C91-8C19-1541A1029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31B561B-906F-4578-98B0-984AB1A2E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EE85AAF-2D58-451C-99E4-9253DEEF5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2141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EAD3BDF-F015-4F68-8916-913485C1ACC2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CE3E22B-C30B-4BCA-83D3-3D4608F321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26969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8AE3C4B-238C-455C-8788-02D675B6133A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53EE0FE-0334-40DB-B0B0-26451CA04D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0217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157181D-3D58-4213-8D24-14D3CB5EF2C8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CF9DC98-7610-4CEA-89B6-23C302F75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6410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CE148A1-D27F-435B-8392-5BAE9BC5B86B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C6ACC32-C553-40C8-A7CC-BC6F840AC1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6705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9D424B6-35E6-42DE-A5DC-9C620B81136C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0DF83FE-F68F-45CC-A823-9452BE72E9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0841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DFB72B9-A3A9-4746-8C92-DCE4D374C5A9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2F86DEF-0CEE-4A7D-9DCE-4A868D95F7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8251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C11BCA0-514F-4CC0-B61A-3C4E52DF3B79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8BC75D6-18CE-4ED4-923A-581908369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666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3277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E636EFCC-D7E5-482E-B49F-AC8FD7DEC8F4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C42EA1AC-81B7-4B1A-A433-38D085FFA8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1265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CEC7E2-F7DB-4553-B910-625B115E0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336ADDC-10E4-46CA-985F-55FE8CBCD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F20D2DF-F56A-47E2-B26F-D9042C7677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1AB77-4A93-4ED2-B1B1-187E2CB9BC13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C1A543E-529A-4B84-B734-5D1BD20EFA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2ACA96F-2BBE-4A65-9A07-2203E6A99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7981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  <p:sldLayoutId id="2147483988" r:id="rId2"/>
    <p:sldLayoutId id="2147483989" r:id="rId3"/>
    <p:sldLayoutId id="2147483990" r:id="rId4"/>
    <p:sldLayoutId id="2147483991" r:id="rId5"/>
    <p:sldLayoutId id="2147483992" r:id="rId6"/>
    <p:sldLayoutId id="2147483993" r:id="rId7"/>
    <p:sldLayoutId id="2147483994" r:id="rId8"/>
    <p:sldLayoutId id="2147483995" r:id="rId9"/>
    <p:sldLayoutId id="2147483996" r:id="rId10"/>
    <p:sldLayoutId id="214748399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fgosreestr.ru/poop/primernaia-adaptirovannaia-osnovnaia-obrazovatelnaia-programma-osnovnogo-obshchego-obrazovaniia-obuchaiushchikhsia-s-zaderzhkoi-psikhicheskogo-razvitiia" TargetMode="External"/><Relationship Id="rId2" Type="http://schemas.openxmlformats.org/officeDocument/2006/relationships/hyperlink" Target="https://fgosreestr.ru/poop/primernaia-adaptirovannaia-osnovnaia-obrazovatelnaia-programma-osnovnogo-obshchego-obrazovaniia-obuchaiushchikhsia-s-rasstroistvami-autisticheskogo-spektra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0566D2B4-6753-44C5-A4DE-7ADA2DFD57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0" y="2071678"/>
            <a:ext cx="8351838" cy="250945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110397"/>
                </a:solidFill>
                <a:latin typeface="Arial" charset="0"/>
              </a:rPr>
              <a:t/>
            </a:r>
            <a:br>
              <a:rPr lang="ru-RU" sz="3600" b="1" dirty="0" smtClean="0">
                <a:solidFill>
                  <a:srgbClr val="110397"/>
                </a:solidFill>
                <a:latin typeface="Arial" charset="0"/>
              </a:rPr>
            </a:br>
            <a:r>
              <a:rPr lang="ru-RU" sz="3600" b="1" dirty="0" smtClean="0">
                <a:solidFill>
                  <a:srgbClr val="110397"/>
                </a:solidFill>
                <a:latin typeface="Arial" charset="0"/>
              </a:rPr>
              <a:t> Обновленные ФГОС: новые механизмы повышения качества образования</a:t>
            </a:r>
            <a:r>
              <a:rPr lang="ru-RU" sz="3600" b="1" dirty="0" smtClean="0">
                <a:solidFill>
                  <a:srgbClr val="11039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b="1" dirty="0" smtClean="0">
                <a:solidFill>
                  <a:srgbClr val="110397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>
                <a:solidFill>
                  <a:srgbClr val="7030A0"/>
                </a:solidFill>
                <a:latin typeface="Arial" panose="020B0604020202020204" pitchFamily="34" charset="0"/>
              </a:rPr>
              <a:t/>
            </a:r>
            <a:br>
              <a:rPr lang="ru-RU" altLang="ru-RU" b="1" dirty="0">
                <a:solidFill>
                  <a:srgbClr val="7030A0"/>
                </a:solidFill>
                <a:latin typeface="Arial" panose="020B0604020202020204" pitchFamily="34" charset="0"/>
              </a:rPr>
            </a:br>
            <a:endParaRPr lang="ru-RU" alt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1" name="Подзаголовок 2">
            <a:extLst>
              <a:ext uri="{FF2B5EF4-FFF2-40B4-BE49-F238E27FC236}">
                <a16:creationId xmlns:a16="http://schemas.microsoft.com/office/drawing/2014/main" xmlns="" id="{3DD47DA4-44F7-4954-855A-63E6799FBD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43108" y="4786322"/>
            <a:ext cx="6551631" cy="1738303"/>
          </a:xfrm>
        </p:spPr>
        <p:txBody>
          <a:bodyPr/>
          <a:lstStyle/>
          <a:p>
            <a:pPr lvl="0"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Иванова Н.Б, директор Центра модернизации общего образования РИПК и ППРО</a:t>
            </a:r>
          </a:p>
          <a:p>
            <a:pPr lvl="0"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Апрель 2022</a:t>
            </a:r>
          </a:p>
          <a:p>
            <a:pPr lvl="0"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т. 8918 5272444; 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ivanovanb55@mail.ru</a:t>
            </a:r>
            <a:endParaRPr lang="ru-RU" alt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2" name="Рисунок 1">
            <a:extLst>
              <a:ext uri="{FF2B5EF4-FFF2-40B4-BE49-F238E27FC236}">
                <a16:creationId xmlns:a16="http://schemas.microsoft.com/office/drawing/2014/main" xmlns="" id="{4474023C-F967-4A1B-BBF4-D52B1F8D9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2863"/>
            <a:ext cx="2771775" cy="1585912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E2763C8-A5B0-42E9-B9E5-F96AEC440672}"/>
              </a:ext>
            </a:extLst>
          </p:cNvPr>
          <p:cNvSpPr/>
          <p:nvPr/>
        </p:nvSpPr>
        <p:spPr>
          <a:xfrm>
            <a:off x="2862263" y="42863"/>
            <a:ext cx="5957887" cy="158591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Центр модернизации общего образования</a:t>
            </a: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/>
          <a:lstStyle/>
          <a:p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ПООП ООО с 1 сентября 2022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144000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/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ПООП ООО с 1 сентября 2022</a:t>
            </a:r>
            <a:endParaRPr lang="ru-RU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ПООП ООО с 1 сентября 2022</a:t>
            </a:r>
            <a:endParaRPr lang="ru-RU" sz="32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143999" cy="5929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2FE7B1-D030-4416-B671-E67365C27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60648"/>
            <a:ext cx="7886700" cy="72008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Обновленные ФГОС НОО и ФГОС ООО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BE6A9AB4-E882-484B-A5D5-C3C2644CB1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827" t="36384" r="28087" b="12220"/>
          <a:stretch/>
        </p:blipFill>
        <p:spPr>
          <a:xfrm>
            <a:off x="107504" y="980728"/>
            <a:ext cx="9036496" cy="5688632"/>
          </a:xfrm>
        </p:spPr>
      </p:pic>
    </p:spTree>
    <p:extLst>
      <p:ext uri="{BB962C8B-B14F-4D97-AF65-F5344CB8AC3E}">
        <p14:creationId xmlns="" xmlns:p14="http://schemas.microsoft.com/office/powerpoint/2010/main" val="272297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4257676" cy="850105"/>
          </a:xfrm>
        </p:spPr>
        <p:txBody>
          <a:bodyPr>
            <a:noAutofit/>
          </a:bodyPr>
          <a:lstStyle/>
          <a:p>
            <a:pPr lvl="0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Личностные результаты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направлениям воспитания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65933816"/>
              </p:ext>
            </p:extLst>
          </p:nvPr>
        </p:nvGraphicFramePr>
        <p:xfrm>
          <a:off x="0" y="1188720"/>
          <a:ext cx="4929190" cy="566928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4929190"/>
              </a:tblGrid>
              <a:tr h="5526404">
                <a:tc>
                  <a:txBody>
                    <a:bodyPr/>
                    <a:lstStyle/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гражданско-патриотическое;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духовно-нравственное;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эстетическое;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физическое, 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формирование культуры здоровья и 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эмоционального благополучия;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трудовое;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экологическое;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ценность научного познания.</a:t>
                      </a:r>
                    </a:p>
                  </a:txBody>
                  <a:tcPr marT="60960" marB="60960"/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4661096" y="0"/>
            <a:ext cx="4482904" cy="1022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Метапредметные результаты</a:t>
            </a:r>
            <a:b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(по видам УУД):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38753826"/>
              </p:ext>
            </p:extLst>
          </p:nvPr>
        </p:nvGraphicFramePr>
        <p:xfrm>
          <a:off x="4786314" y="1285860"/>
          <a:ext cx="4143404" cy="2071702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4143404"/>
              </a:tblGrid>
              <a:tr h="207170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+mn-lt"/>
                        </a:rPr>
                        <a:t>УПД: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>
                          <a:latin typeface="+mn-lt"/>
                        </a:rPr>
                        <a:t>базовые логические,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>
                          <a:latin typeface="+mn-lt"/>
                        </a:rPr>
                        <a:t>базовые исследовательские,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>
                          <a:latin typeface="+mn-lt"/>
                        </a:rPr>
                        <a:t>работа с информацией.</a:t>
                      </a:r>
                      <a:endParaRPr lang="ru-RU" sz="2400" dirty="0">
                        <a:latin typeface="+mn-lt"/>
                      </a:endParaRPr>
                    </a:p>
                  </a:txBody>
                  <a:tcPr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36902298"/>
              </p:ext>
            </p:extLst>
          </p:nvPr>
        </p:nvGraphicFramePr>
        <p:xfrm>
          <a:off x="4786314" y="3643314"/>
          <a:ext cx="4143404" cy="121920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4143404"/>
              </a:tblGrid>
              <a:tr h="11430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70C0"/>
                          </a:solidFill>
                        </a:rPr>
                        <a:t>УКД: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/>
                        <a:t>общение,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/>
                        <a:t>совместная деятельность.</a:t>
                      </a:r>
                    </a:p>
                  </a:txBody>
                  <a:tcPr marT="60960" marB="6096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85121818"/>
              </p:ext>
            </p:extLst>
          </p:nvPr>
        </p:nvGraphicFramePr>
        <p:xfrm>
          <a:off x="4857752" y="5143512"/>
          <a:ext cx="4071966" cy="1357322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4071966"/>
              </a:tblGrid>
              <a:tr h="135732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70C0"/>
                          </a:solidFill>
                        </a:rPr>
                        <a:t>УРД: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/>
                        <a:t>самоорганизация,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/>
                        <a:t>самоконтроль.</a:t>
                      </a:r>
                    </a:p>
                  </a:txBody>
                  <a:tcPr marT="60960" marB="6096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4193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7886700" cy="71435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Планируемые предметные результаты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750206" cy="559097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Русский язык.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Передача в устной или письменной форме содержания прослушанных или прочитанных текстов с заданной степенью свернутости: подробное изложение (исходный текст объемом не менее 280 слов), сжатое и выборочное изложение (исходный текст объемом не менее 300 слов);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Литература.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Устный пересказ прочитанного или прослушанного текста объемом не менее 150 слов; совершенствование умения выразительно (с учетом индивидуальных особенностей обучающихся) читать, в том числе наизусть, не менее 12 произведений и (или) фрагментов; совершенствование умения писать сочинение-рассуждение по заданной теме с опорой на прочитанные произведения (не менее 250 слов).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0446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928694"/>
          </a:xfrm>
        </p:spPr>
        <p:txBody>
          <a:bodyPr/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Требования к условиям реализации ФГОС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357298"/>
            <a:ext cx="8572560" cy="5072098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34.2. В целях обеспечения реализации программы начального общего образования в Организации для участников образовательных отношений должны создаваться условия, обеспечивающие возможность:</a:t>
            </a:r>
          </a:p>
          <a:p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формирования функциональной грамотности обучающихся (способности решать учебные задачи и жизненные проблемные ситуации на основе сформированных предметных, 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и универсальных способов деятельности), включающей овладение ключевыми компетенциями, составляющими основу готовности к успешному взаимодействию с изменяющимся миром и дальнейшему успешному образованию;</a:t>
            </a:r>
            <a:endParaRPr lang="ru-RU" sz="24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Заголовок 1">
            <a:extLst>
              <a:ext uri="{FF2B5EF4-FFF2-40B4-BE49-F238E27FC236}">
                <a16:creationId xmlns:a16="http://schemas.microsoft.com/office/drawing/2014/main" xmlns="" id="{8C50CEF6-E03C-44CA-9773-BF7C0F222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"/>
            <a:ext cx="8229600" cy="620688"/>
          </a:xfrm>
        </p:spPr>
        <p:txBody>
          <a:bodyPr/>
          <a:lstStyle/>
          <a:p>
            <a:pPr eaLnBrk="1" hangingPunct="1"/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ООО ФГОС 2021</a:t>
            </a:r>
            <a:endParaRPr lang="ru-RU" alt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330" name="Group 18">
            <a:extLst>
              <a:ext uri="{FF2B5EF4-FFF2-40B4-BE49-F238E27FC236}">
                <a16:creationId xmlns:a16="http://schemas.microsoft.com/office/drawing/2014/main" xmlns="" id="{2ABC3424-10DA-40DA-B0C9-0E28B33A71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68891480"/>
              </p:ext>
            </p:extLst>
          </p:nvPr>
        </p:nvGraphicFramePr>
        <p:xfrm>
          <a:off x="0" y="620690"/>
          <a:ext cx="9144000" cy="6140689"/>
        </p:xfrm>
        <a:graphic>
          <a:graphicData uri="http://schemas.openxmlformats.org/drawingml/2006/table">
            <a:tbl>
              <a:tblPr/>
              <a:tblGrid>
                <a:gridCol w="26997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206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2351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720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Содержательный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Организационный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8347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Пояснительная записка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11039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 результаты освоения обучающимися ООП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11039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 оценки достижения планируемых результатов освоения ООП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формирования УУД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Рабочие программы учебных предметов, курсов и курсов внеурочной  деятельности;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Рабочая программа воспитания</a:t>
                      </a:r>
                      <a:endParaRPr kumimoji="0" lang="ru-RU" altLang="ru-RU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коррекционной работы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план;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11039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внеурочной деятельности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11039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Календарный учебный график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11039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Календарный план воспитательной работы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 условий реализации ООП</a:t>
                      </a:r>
                      <a:endParaRPr kumimoji="0" lang="ru-RU" alt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274E75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Заголовок 1">
            <a:extLst>
              <a:ext uri="{FF2B5EF4-FFF2-40B4-BE49-F238E27FC236}">
                <a16:creationId xmlns:a16="http://schemas.microsoft.com/office/drawing/2014/main" xmlns="" id="{8C50CEF6-E03C-44CA-9773-BF7C0F222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"/>
            <a:ext cx="8229600" cy="620688"/>
          </a:xfrm>
        </p:spPr>
        <p:txBody>
          <a:bodyPr/>
          <a:lstStyle/>
          <a:p>
            <a:pPr eaLnBrk="1" hangingPunct="1"/>
            <a:r>
              <a:rPr lang="ru-RU" alt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2022: ООП ООО</a:t>
            </a:r>
            <a:endParaRPr lang="ru-RU" alt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330" name="Group 18">
            <a:extLst>
              <a:ext uri="{FF2B5EF4-FFF2-40B4-BE49-F238E27FC236}">
                <a16:creationId xmlns:a16="http://schemas.microsoft.com/office/drawing/2014/main" xmlns="" id="{2ABC3424-10DA-40DA-B0C9-0E28B33A71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68891480"/>
              </p:ext>
            </p:extLst>
          </p:nvPr>
        </p:nvGraphicFramePr>
        <p:xfrm>
          <a:off x="0" y="620690"/>
          <a:ext cx="9144000" cy="6217944"/>
        </p:xfrm>
        <a:graphic>
          <a:graphicData uri="http://schemas.openxmlformats.org/drawingml/2006/table">
            <a:tbl>
              <a:tblPr/>
              <a:tblGrid>
                <a:gridCol w="26997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206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2351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762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Содержательный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Организационный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139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Пояснительная записка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11039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 результаты освоения обучающимися ООП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11039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 оценки достижения планируемых результатов освоения ООП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Рабочие </a:t>
                      </a:r>
                      <a:r>
                        <a:rPr kumimoji="0" lang="ru-RU" altLang="ru-R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программы учебных предметов, </a:t>
                      </a: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учебных курсов, </a:t>
                      </a:r>
                      <a:r>
                        <a:rPr kumimoji="0" lang="ru-RU" altLang="ru-R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курсов внеурочной  </a:t>
                      </a: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деятельности, учебных модулей;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формирования УУД 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Рабочая программа воспитания</a:t>
                      </a:r>
                      <a:endParaRPr kumimoji="0" lang="ru-RU" altLang="ru-RU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коррекционной работы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план;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11039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внеурочной деятельности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11039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Календарный учебный график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11039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Календарный план воспитательной работы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 условий реализации ООП</a:t>
                      </a:r>
                      <a:endParaRPr kumimoji="0" lang="ru-RU" alt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274E75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488" cy="1797050"/>
          </a:xfrm>
        </p:spPr>
        <p:txBody>
          <a:bodyPr/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МИНПРОСВЕЩЕНИЯ РОССИИ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ПРИКАЗ от 31 мая 2021 г. N 286  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«Об утверждении ФГОС начального общего образования»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ПРИКАЗ от 31 мая 2021 г. N 287  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«Об утверждении ФГОС основного общего образования»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2071688"/>
            <a:ext cx="8715375" cy="4643437"/>
          </a:xfrm>
        </p:spPr>
        <p:txBody>
          <a:bodyPr/>
          <a:lstStyle/>
          <a:p>
            <a:pPr marL="457200" indent="-457200">
              <a:buFont typeface="Arial" charset="0"/>
              <a:buAutoNum type="arabicPeriod"/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Утвердить прилагаемый ФГОС начального общего образования.</a:t>
            </a:r>
          </a:p>
          <a:p>
            <a:pPr marL="457200" indent="-457200">
              <a:buFont typeface="Arial" charset="0"/>
              <a:buNone/>
              <a:defRPr/>
            </a:pPr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charset="0"/>
              <a:buNone/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Установить, что: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образовательная организация вправе осуществлять в соответствии с ФГОС обучение несовершеннолетних обучающихся,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зачисленных до вступления в силу настоящего приказа,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 согласия их родителей (законных представителей);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прием на обучение в соответствии с ФГОС 2009 г. прекращается с 1 сентября 2022 года 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857256"/>
          </a:xfrm>
        </p:spPr>
        <p:txBody>
          <a:bodyPr/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АООП ООО – протокол ФУМО 18.03.2022 № 1/22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643998" cy="564357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Примерная АООП основного общего образования обучающихся с расстройствами </a:t>
            </a:r>
            <a:r>
              <a:rPr lang="ru-RU" sz="2200" b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аутистического</a:t>
            </a:r>
            <a:r>
              <a:rPr lang="ru-RU" sz="22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 спектра</a:t>
            </a:r>
            <a:endParaRPr lang="ru-RU" sz="2200" b="1" u="sng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2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Примерная АООП основного общего образования обучающихся с задержкой психического развития</a:t>
            </a:r>
            <a:endParaRPr lang="ru-RU" sz="2200" b="1" u="sng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2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Примерная АООП основного общего образования обучающихся с нарушением слуха</a:t>
            </a:r>
            <a:endParaRPr lang="ru-RU" sz="2200" b="1" u="sng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2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Примерная АООП основного общего образования слепых обучающихся </a:t>
            </a:r>
            <a:endParaRPr lang="ru-RU" sz="2200" b="1" u="sng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2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Примерная АООП основного общего образования слабовидящих обучающихся </a:t>
            </a:r>
            <a:endParaRPr lang="ru-RU" sz="2200" b="1" u="sng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2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Примерная АООП основного общего образования обучающихся с тяжелыми нарушениями речи</a:t>
            </a:r>
            <a:endParaRPr lang="ru-RU" sz="2200" b="1" u="sng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2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Примерная АООП основного общего образования обучающихся с нарушениями</a:t>
            </a:r>
            <a:r>
              <a:rPr lang="ru-RU" sz="22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u="sng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опорно-двигательного аппарата</a:t>
            </a:r>
          </a:p>
          <a:p>
            <a:endParaRPr lang="ru-RU" sz="2000" u="sng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ФГОС: Рабочая программа учебного предмета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785794"/>
            <a:ext cx="8786874" cy="585791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Рабочие программы учебных предметов, учебных курсов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 том числе внеурочной деятельности), </a:t>
            </a:r>
            <a:r>
              <a:rPr lang="ru-RU" sz="1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учебных модулей должны включать: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содержание </a:t>
            </a: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учебного предмета, учебного курса  …;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2. планируемые результаты </a:t>
            </a: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освоения учебного предмета, …;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 тематическое планирование </a:t>
            </a: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 указанием кол-ва часов, отводимых на освоение каждой темы учебного предмета,  и </a:t>
            </a:r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возможность использования по этой теме электронных (цифровых) образовательных ресурсов, являющихся учебно-методическими материалами (</a:t>
            </a:r>
            <a:r>
              <a:rPr lang="ru-RU" sz="2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мультимедийные</a:t>
            </a:r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программы, электронные учебники и задачники, электронные библиотеки, виртуальные лаборатории, игровые программы, коллекции цифровых образовательных ресурсов), используемыми для обучения и воспитания различных групп пользователей, представленными в электронном (цифровом) виде и реализующими дидактические возможности ИКТ, содержание которых соответствует законодательству об образовании.</a:t>
            </a:r>
            <a:endParaRPr lang="ru-RU" sz="20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Рабочие программы учебных курсов внеурочной деятельности также должны содержать указание </a:t>
            </a:r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на форму проведения занятий</a:t>
            </a: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Рабочие программы учебных предметов … формируются с учетом </a:t>
            </a:r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рабочей программы воспитания</a:t>
            </a: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Положение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рабочей программе учебных предметов, учебных курсов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572560" cy="4643470"/>
          </a:xfrm>
        </p:spPr>
        <p:txBody>
          <a:bodyPr/>
          <a:lstStyle/>
          <a:p>
            <a:pPr algn="just">
              <a:buNone/>
            </a:pPr>
            <a: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3.1.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Структура рабочей программы в соответствии с требованиями федеральных государственных образовательных стандартов общего образования должна иметь обязательные компоненты: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пояснительная записка;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содержание учебного предмета, учебного курса;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учебного предмета, учебного курса;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тематическое планирование с указанием: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Кол-ва часов, отводимых на освоение каждой темы учебного предмета;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цифровых образовательных ресурсов (по возможности) в виде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мультимедийных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программ, электронных учебников, электронных библиотек, виртуальных лабораторий, игровые программы;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воспитательного ресурса рабочей программы воспитания.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" y="5715016"/>
          <a:ext cx="9143998" cy="919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23"/>
                <a:gridCol w="1785950"/>
                <a:gridCol w="928694"/>
                <a:gridCol w="3286148"/>
                <a:gridCol w="2285983"/>
              </a:tblGrid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Тема раздела или урока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Кол-во часов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Цифровые образовательные ресурсы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Воспитательный потенциал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Положение 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рабочей программе курсов внеурочной деятельности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85794"/>
            <a:ext cx="8715436" cy="4500594"/>
          </a:xfrm>
        </p:spPr>
        <p:txBody>
          <a:bodyPr/>
          <a:lstStyle/>
          <a:p>
            <a:pPr algn="just">
              <a:buNone/>
            </a:pPr>
            <a: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3.1.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Структура рабочей программы курса внеурочной деятельности в соответствии с требованиями ФГОС общего образования должна иметь обязательные компоненты: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пояснительная записка;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содержание курса внеурочной деятельности;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курса внеурочной деятельности;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тематическое планирование с указанием: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кол-ва часов, отводимых на освоение каждой темы курса;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 проведения занятий;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цифровых образовательных ресурсов (по возможности) в виде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мультимедийных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программ, электронных библиотек, виртуальных лабораторий, игровые программы;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воспитательного ресурса рабочей программы воспитания.</a:t>
            </a: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5429264"/>
          <a:ext cx="9144001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0980"/>
                <a:gridCol w="1609350"/>
                <a:gridCol w="1097284"/>
                <a:gridCol w="1536198"/>
                <a:gridCol w="1975112"/>
                <a:gridCol w="1975077"/>
              </a:tblGrid>
              <a:tr h="7619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Тема раздела или урока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Кол-во часов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Форма проведения занятий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Цифровые образовательные ресурсы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Воспитательный потенциал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900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ru-RU" alt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2022: ООП ООО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8643998" cy="4983179"/>
          </a:xfrm>
        </p:spPr>
        <p:txBody>
          <a:bodyPr/>
          <a:lstStyle/>
          <a:p>
            <a:pPr marL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Программа формирования универсальных учебных действий у обучающихся должна содержать:</a:t>
            </a:r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описание взаимосвязи универсальных учебных действий с содержанием учебных предметов;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описание особенностей реализации основных направлений и форм учебно-исследовательской деятельности в рамках урочной и внеурочной деятельности.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FD00DF-129B-4EED-89AB-A016BCAFA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0"/>
            <a:ext cx="8568952" cy="198884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ФГОС начального общего образования –</a:t>
            </a:r>
            <a:br>
              <a:rPr lang="ru-RU" sz="2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Минобрнауки России от 6 октября 2009 г. N 373</a:t>
            </a:r>
            <a:br>
              <a:rPr lang="ru-RU" sz="2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Изменения: </a:t>
            </a:r>
            <a:r>
              <a:rPr lang="ru-RU" sz="22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 ноября 2010 г., 22 сентября 2011 г., 18 декабря 2012 г., 29 декабря 2014 г., 18 мая, 31 декабря 2015 г., </a:t>
            </a:r>
            <a:r>
              <a:rPr lang="ru-RU" sz="22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 декабря 2020 г.</a:t>
            </a:r>
            <a:r>
              <a:rPr lang="ru-RU" sz="22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1AB5AD5-66A7-477D-8AAE-9A072AEE0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988840"/>
            <a:ext cx="8856984" cy="4869160"/>
          </a:xfrm>
        </p:spPr>
        <p:txBody>
          <a:bodyPr>
            <a:normAutofit lnSpcReduction="10000"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19.6.</a:t>
            </a:r>
            <a:r>
              <a:rPr lang="ru-RU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Рабочая программа воспитания имеет модульную структуру и включает в себя:</a:t>
            </a:r>
            <a:endParaRPr lang="ru-RU" sz="24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indent="-4572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описание особенностей воспитательного процесса;</a:t>
            </a:r>
            <a:endParaRPr lang="ru-RU" sz="2400" dirty="0">
              <a:solidFill>
                <a:srgbClr val="0000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indent="-4572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и задачи воспитания обучающихся;</a:t>
            </a:r>
            <a:endParaRPr lang="ru-RU" sz="2400" dirty="0">
              <a:solidFill>
                <a:srgbClr val="0000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indent="-4572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виды, формы и содержание совместной деятельности педагогических работников, обучающихся и социальных партнеров организации, осуществляющей образовательную деятельность;</a:t>
            </a:r>
            <a:endParaRPr lang="ru-RU" sz="2400" dirty="0">
              <a:solidFill>
                <a:srgbClr val="0000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indent="-4572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самоанализа воспитательной работы в организации, осуществляющей образовательную деятельность.</a:t>
            </a:r>
            <a:endParaRPr lang="ru-RU" sz="2400" dirty="0">
              <a:solidFill>
                <a:srgbClr val="0000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6144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Заголовок 1">
            <a:extLst>
              <a:ext uri="{FF2B5EF4-FFF2-40B4-BE49-F238E27FC236}">
                <a16:creationId xmlns:a16="http://schemas.microsoft.com/office/drawing/2014/main" xmlns="" id="{DAD67D24-8557-447A-B960-5301427BF7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188913"/>
            <a:ext cx="7886700" cy="535053"/>
          </a:xfrm>
        </p:spPr>
        <p:txBody>
          <a:bodyPr/>
          <a:lstStyle/>
          <a:p>
            <a:pPr algn="ctr" eaLnBrk="1" hangingPunct="1"/>
            <a:r>
              <a:rPr lang="ru-RU" altLang="ru-RU" sz="2400" b="1" dirty="0">
                <a:solidFill>
                  <a:srgbClr val="2F58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br>
              <a:rPr lang="ru-RU" altLang="ru-RU" sz="2400" b="1" dirty="0">
                <a:solidFill>
                  <a:srgbClr val="2F58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2F58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 программы воспитания – ФГОС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091" name="Объект 2">
            <a:extLst>
              <a:ext uri="{FF2B5EF4-FFF2-40B4-BE49-F238E27FC236}">
                <a16:creationId xmlns:a16="http://schemas.microsoft.com/office/drawing/2014/main" xmlns="" id="{E2814F3A-F943-49FE-88F7-97A688E58B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9552" y="836713"/>
            <a:ext cx="8280598" cy="5832374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1. «Особенности организуемого в школе воспитательного процесса»</a:t>
            </a:r>
          </a:p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2. «Цель и задачи воспитания»</a:t>
            </a:r>
          </a:p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3. «Виды, формы и содержание деятельности»</a:t>
            </a:r>
          </a:p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endParaRPr lang="ru-RU" alt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ru-RU" alt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ru-RU" alt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ru-RU" alt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ru-RU" alt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ru-RU" alt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ru-RU" alt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ru-RU" alt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4. «Основные направления самоанализа воспитательной работы»</a:t>
            </a:r>
            <a:endParaRPr lang="ru-RU" alt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89F15528-1F3D-4BFF-A04F-57E684FA6A45}"/>
              </a:ext>
            </a:extLst>
          </p:cNvPr>
          <p:cNvGraphicFramePr>
            <a:graphicFrameLocks/>
          </p:cNvGraphicFramePr>
          <p:nvPr/>
        </p:nvGraphicFramePr>
        <p:xfrm>
          <a:off x="604072" y="2814818"/>
          <a:ext cx="8280598" cy="31986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86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719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198655">
                <a:tc>
                  <a:txBody>
                    <a:bodyPr/>
                    <a:lstStyle/>
                    <a:p>
                      <a:pPr algn="ctr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Инвариантные модули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«Классное руководство»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«Школьный урок»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«Курсы внеурочной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деятельности»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«Работа с родителями»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«Самоуправление»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«Профориентация»</a:t>
                      </a:r>
                    </a:p>
                  </a:txBody>
                  <a:tcPr marL="68562" marR="68562" marT="34284" marB="342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Вариативные модули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«Ключевые общешкольные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дела»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«Детские общественные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объединения»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«Школьные медиа»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«Экскурсии, экспедиции, походы»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«Организация предметно-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эстетической среды»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34284" marB="34284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8579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BC02E4-0DF2-4B01-AE59-9E0EDB595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12" y="260648"/>
            <a:ext cx="8975188" cy="360039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Структура РПВ будет изменена к 1 сентября 2022 г.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7A22FFAF-6993-44C4-BF7F-77B1F303C9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584700635"/>
              </p:ext>
            </p:extLst>
          </p:nvPr>
        </p:nvGraphicFramePr>
        <p:xfrm>
          <a:off x="0" y="812757"/>
          <a:ext cx="9144000" cy="5941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xmlns="" val="412833902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xmlns="" val="1295345006"/>
                    </a:ext>
                  </a:extLst>
                </a:gridCol>
              </a:tblGrid>
              <a:tr h="485128">
                <a:tc>
                  <a:txBody>
                    <a:bodyPr/>
                    <a:lstStyle/>
                    <a:p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с изменениями 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с сентября 2022 года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10693458"/>
                  </a:ext>
                </a:extLst>
              </a:tr>
              <a:tr h="495907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19.6. Рабочая программа воспитания имеет модульную структуру и включает в себя:</a:t>
                      </a:r>
                      <a:endParaRPr lang="ru-RU" sz="22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 особенностей </a:t>
                      </a:r>
                      <a:r>
                        <a:rPr lang="ru-RU" sz="2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воспитательного процесса;</a:t>
                      </a:r>
                      <a:endParaRPr lang="ru-RU" sz="22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цель и задачи </a:t>
                      </a:r>
                      <a:r>
                        <a:rPr lang="ru-RU" sz="2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воспитания;</a:t>
                      </a:r>
                      <a:endParaRPr lang="ru-RU" sz="22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виды, формы и содержание </a:t>
                      </a:r>
                      <a:r>
                        <a:rPr lang="ru-RU" sz="2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совместной деятельности педагогических работников, обучающихся и социальных партнеров организации;</a:t>
                      </a:r>
                      <a:endParaRPr lang="ru-RU" sz="22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направления самоанализа </a:t>
                      </a:r>
                      <a:r>
                        <a:rPr lang="ru-RU" sz="2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воспитательной работы в организации, осуществляющей образовательную деятельность.</a:t>
                      </a:r>
                      <a:endParaRPr lang="ru-RU" sz="20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32.3. Рабочая программа воспитания может иметь модульную структуру и включать: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2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анализ воспитательного </a:t>
                      </a:r>
                      <a:r>
                        <a:rPr lang="ru-RU" sz="2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процесса в Организации;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2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цель и задачи </a:t>
                      </a:r>
                      <a:r>
                        <a:rPr lang="ru-RU" sz="2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воспитания;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2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виды, формы и содержание </a:t>
                      </a:r>
                      <a:r>
                        <a:rPr lang="ru-RU" sz="2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воспитательной деятельности с учетом специфики Организации, интересов субъектов воспитания, тематики модулей;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ru-RU" sz="2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систему поощрения </a:t>
                      </a:r>
                      <a:r>
                        <a:rPr lang="ru-RU" sz="2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социальной успешности и проявлений активной жизненной позиции обучающихся.</a:t>
                      </a:r>
                      <a:endParaRPr lang="ru-RU" sz="20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439721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0823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/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Результаты НИКО 2021</a:t>
            </a:r>
            <a:endParaRPr lang="ru-RU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143999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4" y="0"/>
            <a:ext cx="8708262" cy="714357"/>
          </a:xfrm>
          <a:ln>
            <a:noFill/>
          </a:ln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Последовательность действий по введению ФГОС</a:t>
            </a:r>
            <a:endParaRPr lang="ru-RU" sz="22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48462174"/>
              </p:ext>
            </p:extLst>
          </p:nvPr>
        </p:nvGraphicFramePr>
        <p:xfrm>
          <a:off x="2" y="714353"/>
          <a:ext cx="9143997" cy="42148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3333"/>
                <a:gridCol w="850562"/>
                <a:gridCol w="835862"/>
                <a:gridCol w="872578"/>
                <a:gridCol w="854220"/>
                <a:gridCol w="854220"/>
                <a:gridCol w="854220"/>
                <a:gridCol w="854220"/>
                <a:gridCol w="854220"/>
                <a:gridCol w="850562"/>
              </a:tblGrid>
              <a:tr h="4758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Класс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7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8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9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</a:tr>
              <a:tr h="7551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2022/2023 учебный год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2"/>
                    </a:solidFill>
                  </a:tcPr>
                </a:tc>
              </a:tr>
              <a:tr h="7615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202</a:t>
                      </a:r>
                      <a:r>
                        <a:rPr lang="en-US" sz="1600" dirty="0" smtClean="0">
                          <a:effectLst/>
                        </a:rPr>
                        <a:t>3</a:t>
                      </a:r>
                      <a:r>
                        <a:rPr lang="ru-RU" sz="1600" dirty="0" smtClean="0">
                          <a:effectLst/>
                        </a:rPr>
                        <a:t>/202</a:t>
                      </a:r>
                      <a:r>
                        <a:rPr lang="en-US" sz="1600" dirty="0" smtClean="0">
                          <a:effectLst/>
                        </a:rPr>
                        <a:t>4</a:t>
                      </a: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учебный год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</a:tr>
              <a:tr h="761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</a:rPr>
                        <a:t>2024/2025 учебный год</a:t>
                      </a:r>
                      <a:endParaRPr lang="ru-RU" sz="16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</a:tr>
              <a:tr h="7302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</a:rPr>
                        <a:t>2025/2026 учебный год</a:t>
                      </a:r>
                      <a:endParaRPr lang="ru-RU" sz="16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</a:tr>
              <a:tr h="7302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2026/2027 учебный</a:t>
                      </a:r>
                      <a:r>
                        <a:rPr lang="ru-RU" sz="16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год</a:t>
                      </a:r>
                      <a:endParaRPr lang="ru-RU" sz="16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85720" y="5072074"/>
            <a:ext cx="86439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Обязательное введение ФГОС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Рекомендуемое введение ФГОС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Введение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ФГОС по мере готовности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5643578"/>
            <a:ext cx="508227" cy="372850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00628" y="6143644"/>
            <a:ext cx="508227" cy="37285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071934" y="5143512"/>
            <a:ext cx="508227" cy="37285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7852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1438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 2022: ООП ООО 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Программа коррекционной работы должна содержать: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142984"/>
            <a:ext cx="8715436" cy="542928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описание особых образовательных потребностей обучающихся с ОВЗ;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индивидуально ориентированных диагностических и коррекционных мероприятий, обеспечивающих удовлетворение индивидуальных образовательных потребностей обучающихся с ОВЗ и освоение ими программы основного общего образования, в том числе адаптированной;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рабочие программы коррекционных учебных курсов;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перечень дополнительных коррекционных учебных курсов и их рабочие программы (при наличии);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коррекционной работы и подходы к их оценке с целью корректировки индивидуального плана диагностических и коррекционных мероприятий.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38"/>
          </a:xfrm>
        </p:spPr>
        <p:txBody>
          <a:bodyPr/>
          <a:lstStyle/>
          <a:p>
            <a:endParaRPr lang="ru-RU" sz="32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42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928802"/>
            <a:ext cx="3957638" cy="37862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Обновление содержания общего образования</a:t>
            </a:r>
          </a:p>
          <a:p>
            <a:pPr algn="ctr"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Примерные рабочие программы учебных предметов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86314" y="2000240"/>
            <a:ext cx="4143375" cy="37147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Планируемые результаты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и предметные</a:t>
            </a:r>
          </a:p>
          <a:p>
            <a:pPr algn="ctr"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Универсальные кодификаторы</a:t>
            </a: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285720" y="214290"/>
            <a:ext cx="8572500" cy="1930401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Ресурсы 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реализации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ФГОС начального и основного общего образования 2022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50" y="5857892"/>
            <a:ext cx="8643938" cy="771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ВПР, ОГЭ, ЕГЭ,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PISA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/>
          <a:lstStyle/>
          <a:p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содержания образования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221" t="14246" r="37521" b="22628"/>
          <a:stretch/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5787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содержания образования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772" t="19993" r="33067" b="13472"/>
          <a:stretch/>
        </p:blipFill>
        <p:spPr bwMode="auto">
          <a:xfrm>
            <a:off x="0" y="764704"/>
            <a:ext cx="9144000" cy="609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309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9933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Обновление содержания по обществознанию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</a:rPr>
              <a:t>Финансовая грамотность</a:t>
            </a:r>
          </a:p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</a:rPr>
              <a:t>Налоговое поведение</a:t>
            </a:r>
          </a:p>
          <a:p>
            <a:pPr marL="514350" indent="-514350">
              <a:buAutoNum type="arabicPeriod"/>
            </a:pPr>
            <a:r>
              <a:rPr lang="ru-RU" sz="3600" b="1" dirty="0" err="1" smtClean="0">
                <a:solidFill>
                  <a:srgbClr val="002060"/>
                </a:solidFill>
              </a:rPr>
              <a:t>Антикоррупционные</a:t>
            </a:r>
            <a:r>
              <a:rPr lang="ru-RU" sz="3600" b="1" dirty="0" smtClean="0">
                <a:solidFill>
                  <a:srgbClr val="002060"/>
                </a:solidFill>
              </a:rPr>
              <a:t> действия</a:t>
            </a:r>
          </a:p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</a:rPr>
              <a:t>Место России в современном мире. Политика сдерживания России.</a:t>
            </a:r>
          </a:p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</a:rPr>
              <a:t>Здоровый образ жизни</a:t>
            </a:r>
          </a:p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</a:rPr>
              <a:t>Информационная безопасность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Обновление содержания образования</a:t>
            </a:r>
            <a:endParaRPr lang="ru-RU" sz="3600" dirty="0"/>
          </a:p>
        </p:txBody>
      </p:sp>
      <p:pic>
        <p:nvPicPr>
          <p:cNvPr id="931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144000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42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2868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Предметные результаты. 5 класс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85794"/>
            <a:ext cx="8929718" cy="5857916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Язык и речь 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Создавать устные монологические высказывания объёмом не менее  5  предложений на основе жизненных наблюдений …….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Участвовать в диалоге на лингвистические темы (в рамках изученного) и в диалоге/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полилоге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основе жизненных наблюдений объёмом не менее 3 реплик.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Устно пересказывать прочитанный или прослушанный текст объёмом не менее 100 слов. Понимать содержание прослушанных и прочитанных научноучебных и художественных текстов различных функционально-смысловых типов речи объёмом не менее 150 слов: подробно и сжато передавать в письменной форме содержание исходного текста (для подробного изложения объём исходного текста должен составлять не менее 100 слов; для сжатого изложения — не менее 110 слов).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Соблюдать на письме нормы современного русского литературного языка, в том числе во время списывания текста объёмом 90—100 слов; словарного диктанта объёмом 15—20 слов; диктанта на основе связного текста объёмом 90—100 слов,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Предметные результаты. 9 класс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071546"/>
            <a:ext cx="8786874" cy="5500726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Язык и речь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Создавать устные монологические высказывания объёмом не менее 80 слов на основе наблюдений, личных впечатлений, чтения научно-учебной, художественной и научно-популярной литературы: монолог-сообщение, монолог-описание, монолограссуждение, монолог-повествование; выступать с научным сообщением.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Устно пересказывать прочитанный или прослушанный текст объёмом не менее 150 слов.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Соблюдать в устной речи и на письме нормы современного русского литературного языка, в том числе во время списывания текста объёмом 140—160 слов; словарного диктанта объёмом 35—40 слов; диктанта на основе связного текста объёмом 140—160 слов,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214414" y="285728"/>
            <a:ext cx="6715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rgbClr val="66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ПОСЛЕДОВАТЕЛЬНОСТЬ ДЕЙСТВИЙ ПО ВВЕДЕНИЮ </a:t>
            </a:r>
          </a:p>
          <a:p>
            <a:r>
              <a:rPr lang="ru-RU" sz="1800" b="1" dirty="0" smtClean="0">
                <a:solidFill>
                  <a:srgbClr val="66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ОБНОВЛЕННЫХ ФГОС НОО и ООО</a:t>
            </a:r>
            <a:endParaRPr lang="ru-RU" dirty="0"/>
          </a:p>
        </p:txBody>
      </p:sp>
      <p:pic>
        <p:nvPicPr>
          <p:cNvPr id="16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756" y="171763"/>
            <a:ext cx="546100" cy="61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761" t="22798" r="4837" b="12099"/>
          <a:stretch/>
        </p:blipFill>
        <p:spPr bwMode="auto">
          <a:xfrm>
            <a:off x="7558386" y="980530"/>
            <a:ext cx="1585615" cy="5877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61066831"/>
              </p:ext>
            </p:extLst>
          </p:nvPr>
        </p:nvGraphicFramePr>
        <p:xfrm>
          <a:off x="1" y="1142982"/>
          <a:ext cx="9144000" cy="571501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924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712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965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2181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4710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2067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3790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02411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97679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834463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4694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07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2022/2023 уч. год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07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en-US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/202</a:t>
                      </a:r>
                      <a:r>
                        <a:rPr lang="en-US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уч. год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07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2024/2025 уч. год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07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2025/2026 уч. год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07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2026/2027 уч. год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205901"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Обязательное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введение ФГОС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Рекомендуемое введение ФГОС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Введение ФГОС по мере готовности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Физика, информатика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Химия, ОБЖ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2" name="Группа 21"/>
          <p:cNvGrpSpPr/>
          <p:nvPr/>
        </p:nvGrpSpPr>
        <p:grpSpPr>
          <a:xfrm>
            <a:off x="3643306" y="5786454"/>
            <a:ext cx="789689" cy="852691"/>
            <a:chOff x="6169454" y="6226174"/>
            <a:chExt cx="896206" cy="462177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6339744" y="6386204"/>
              <a:ext cx="499206" cy="122483"/>
            </a:xfrm>
            <a:prstGeom prst="rect">
              <a:avLst/>
            </a:prstGeom>
            <a:solidFill>
              <a:srgbClr val="70AD47"/>
            </a:solidFill>
            <a:ln w="12700" cap="flat" cmpd="sng" algn="ctr">
              <a:solidFill>
                <a:srgbClr val="70AD47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ru-RU" dirty="0">
                <a:solidFill>
                  <a:srgbClr val="660033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6599667" y="6561813"/>
              <a:ext cx="465993" cy="126538"/>
            </a:xfrm>
            <a:prstGeom prst="rect">
              <a:avLst/>
            </a:prstGeom>
            <a:solidFill>
              <a:srgbClr val="FFC000"/>
            </a:solidFill>
            <a:ln w="12700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ru-RU" dirty="0">
                <a:solidFill>
                  <a:srgbClr val="660033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6169454" y="6226174"/>
              <a:ext cx="430212" cy="114300"/>
            </a:xfrm>
            <a:prstGeom prst="rect">
              <a:avLst/>
            </a:prstGeom>
            <a:solidFill>
              <a:srgbClr val="FF0000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ru-RU" dirty="0">
                <a:solidFill>
                  <a:srgbClr val="66003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51825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52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143000" y="-1142999"/>
            <a:ext cx="6857998" cy="9143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85729"/>
            <a:ext cx="7886700" cy="42862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Единое содержание общего образования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14400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4429132"/>
            <a:ext cx="9144000" cy="2962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/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Единое содержание общего образования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144000" cy="5929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ФЗ «Об образовании в РФ»</a:t>
            </a:r>
            <a:r>
              <a:rPr lang="ru-RU" sz="31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Статья 12. Образовательные программы</a:t>
            </a:r>
            <a:r>
              <a:rPr lang="ru-RU" sz="31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Обновление от 17.08.2021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825624"/>
            <a:ext cx="8501122" cy="474664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7.2.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 разработке основной общеобразовательной программы организация, осуществляющая образовательную деятельность, вправе предусмотреть применение при реализации соответствующей образовательной программы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примерного учебного плана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(или)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примерного календарного учебного графика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и (или)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примерных рабочих программ учебных предметов, курсов,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дисциплин (модулей), включенных в соответствующую примерную основную общеобразовательную программу. В этом случае такая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учебно-методическая документация не разрабатывается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14290"/>
            <a:ext cx="7886700" cy="1476399"/>
          </a:xfrm>
        </p:spPr>
        <p:txBody>
          <a:bodyPr>
            <a:noAutofit/>
          </a:bodyPr>
          <a:lstStyle/>
          <a:p>
            <a:pPr algn="ctr"/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ФЗ «Об образовании в РФ»</a:t>
            </a:r>
            <a:r>
              <a:rPr lang="ru-RU" sz="2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Статья 12.1. Общие требования к организации воспитания обучающихся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Обновление от 17.08.2021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14488"/>
            <a:ext cx="8643998" cy="514351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Воспитание обучающихся при освоении ими основных образовательных программ в организациях, осуществляющих образовательную деятельность, осуществляется на основе включаемых в образовательную программу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рабочей программы воспитания и календарного плана воспитательной работы, разрабатываемых и утверждаемых такими организациями самостоятельно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если иное не установлено настоящим Федеральным законом.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разработке основной общеобразовательной программы организация, осуществляющая образовательную деятельность, вправе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предусмотреть применение при реализации соответствующей образовательной программы примерной рабочей программы воспитания и (или) примерного календарного плана воспитательной работы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включенных в соответствующую примерную основную общеобразовательную программу.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этом случае такая учебно-методическая документация не разрабатывается.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Положение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рабочей программе учебных предметов, учебных курсов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572560" cy="4643470"/>
          </a:xfrm>
        </p:spPr>
        <p:txBody>
          <a:bodyPr/>
          <a:lstStyle/>
          <a:p>
            <a:pPr algn="just">
              <a:buNone/>
            </a:pPr>
            <a: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3.1.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Структура рабочей программы в соответствии с требованиями федеральных государственных образовательных стандартов общего образования должна иметь обязательные компоненты: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пояснительная записка;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содержание учебного предмета, учебного курса;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учебного предмета, учебного курса;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тематическое планирование с указанием: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Кол-ва часов, отводимых на освоение каждой темы учебного предмета;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цифровых образовательных ресурсов (по возможности) в виде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мультимедийных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программ, электронных учебников, электронных библиотек, виртуальных лабораторий, игровые программы;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воспитательного ресурса рабочей программы воспитания.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" y="5715016"/>
          <a:ext cx="9143998" cy="919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23"/>
                <a:gridCol w="1785950"/>
                <a:gridCol w="928694"/>
                <a:gridCol w="3286148"/>
                <a:gridCol w="2285983"/>
              </a:tblGrid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Тема раздела или урока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Кол-во часов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Цифровые образовательные ресурсы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Воспитательный потенциал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Положение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рабочей программе учебных предметов, учебных курсов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000108"/>
            <a:ext cx="8786874" cy="5643602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5.3. Учитель вправе: </a:t>
            </a:r>
          </a:p>
          <a:p>
            <a:pPr lvl="0"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варьировать содержание разделов, тем, обозначенных в рабочей программе;</a:t>
            </a:r>
          </a:p>
          <a:p>
            <a:pPr lvl="0"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устанавливать последовательность изучения тем;</a:t>
            </a:r>
          </a:p>
          <a:p>
            <a:pPr lvl="0"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распределять учебный материал внутри тем;</a:t>
            </a:r>
          </a:p>
          <a:p>
            <a:pPr lvl="0"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определять время, отведенное на изучение темы;</a:t>
            </a:r>
          </a:p>
          <a:p>
            <a:pPr lvl="0"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выбирать методики и технологии обучения и воспитания;</a:t>
            </a:r>
          </a:p>
          <a:p>
            <a:pPr lvl="0"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подбирать и (или) разрабатывать оценочные средства.</a:t>
            </a:r>
          </a:p>
          <a:p>
            <a:pPr>
              <a:buNone/>
            </a:pP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5.4.  Учитель вправе самостоятельно вносить изменения в текущие сроки освоения содержания рабочей программы, календарно-тематического плана в течение учебного года, не нарушая общего количества часов, отведенных на освоение программы утвержденным учебным планом и календарным учебным графиком.</a:t>
            </a:r>
          </a:p>
          <a:p>
            <a:pPr>
              <a:buNone/>
            </a:pP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5.6. Учитель самостоятельно определяет форму подготовки учебного занятия или блока учебных занятий: план, технологическая карта, конспект, поурочный план, блочная схема, опорный конспект, сценарий урока, модель учебного занятия.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85728"/>
            <a:ext cx="7886700" cy="100013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Приложение к письму Общероссийского профсоюза образования 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07.07.2016 г. № 323. Дополнительные разъяснения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сокращению и устранению избыточной отчетности учителей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57298"/>
            <a:ext cx="8715436" cy="550070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Участие в разработке рабочих программ</a:t>
            </a:r>
            <a:endParaRPr lang="ru-RU" sz="2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Согласно пункту 1 части 1 ст. 48 Закона № 273 педагогические работники обязаны обеспечивать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полном объёме реализацию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преподаваемых учебных предмета, курса, дисциплины (модуля) в соответствии с утверждённой рабочей программой. Как следует из части 9 ст. 2 Закона № 273, рабочие программы учебных предметов, курсов, дисциплин (модулей) являются компонентами ООП, которая в соответствии с частью 5 ст. 12 Закона № 273 самостоятельно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разрабатывается и утверждается организацией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осуществляющей образовательную деятельность. </a:t>
            </a:r>
          </a:p>
          <a:p>
            <a:pPr algn="just"/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свою очередь, как установлено пунктом 5 части 3 ст. 47 Закона № 273,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педагогические работники пользуются правом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участие в разработке образовательных программ, в том числе рабочих программ учебных предметов, курсов, дисциплин (модулей). </a:t>
            </a:r>
          </a:p>
          <a:p>
            <a:pPr algn="just"/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Таким образом, Законом № 273 предусмотрена разработка рабочих программ учебных предметов, курсов, дисциплин (модулей) организацией, а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 рабочей программы конкретного учителя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643998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Информационно-методическое письмо о введении федеральных государственных образовательных стандартов начального общего и основного общего образования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14291"/>
            <a:ext cx="7886700" cy="50006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Биология. Основное общее образование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144000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0642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Русский язык. Начальная школа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9210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Окружающий мир. Начальная школа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144000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01156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57628"/>
            <a:ext cx="900115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>
            <a:extLst>
              <a:ext uri="{FF2B5EF4-FFF2-40B4-BE49-F238E27FC236}">
                <a16:creationId xmlns:a16="http://schemas.microsoft.com/office/drawing/2014/main" xmlns="" id="{E5BC1B9F-F7DC-4AF4-8F1E-E165D1DE0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ru-RU" altLang="ru-RU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ФИПИ: Кодификатор по географии 5-9</a:t>
            </a:r>
            <a:endParaRPr lang="ru-RU" altLang="ru-RU" sz="2800"/>
          </a:p>
        </p:txBody>
      </p:sp>
      <p:pic>
        <p:nvPicPr>
          <p:cNvPr id="57347" name="Объект 4">
            <a:extLst>
              <a:ext uri="{FF2B5EF4-FFF2-40B4-BE49-F238E27FC236}">
                <a16:creationId xmlns:a16="http://schemas.microsoft.com/office/drawing/2014/main" xmlns="" id="{E3BD6424-5924-47E6-A161-0D0D7F7F71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536" t="16542" r="30321" b="7091"/>
          <a:stretch>
            <a:fillRect/>
          </a:stretch>
        </p:blipFill>
        <p:spPr>
          <a:xfrm>
            <a:off x="250825" y="754063"/>
            <a:ext cx="8642350" cy="5988050"/>
          </a:xfr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Заголовок 1">
            <a:extLst>
              <a:ext uri="{FF2B5EF4-FFF2-40B4-BE49-F238E27FC236}">
                <a16:creationId xmlns:a16="http://schemas.microsoft.com/office/drawing/2014/main" xmlns="" id="{BDE0E08A-E983-4C89-A9B1-3C504855D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7050"/>
          </a:xfrm>
        </p:spPr>
        <p:txBody>
          <a:bodyPr/>
          <a:lstStyle/>
          <a:p>
            <a:r>
              <a:rPr lang="ru-RU" altLang="ru-RU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ФИПИ: Кодификатор по географии 5-9</a:t>
            </a:r>
            <a:endParaRPr lang="ru-RU" altLang="ru-RU"/>
          </a:p>
        </p:txBody>
      </p:sp>
      <p:pic>
        <p:nvPicPr>
          <p:cNvPr id="89091" name="Объект 4">
            <a:extLst>
              <a:ext uri="{FF2B5EF4-FFF2-40B4-BE49-F238E27FC236}">
                <a16:creationId xmlns:a16="http://schemas.microsoft.com/office/drawing/2014/main" xmlns="" id="{68FE2ACA-D8A7-428C-9DAE-CA691B936BC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00" t="10548" r="16750"/>
          <a:stretch>
            <a:fillRect/>
          </a:stretch>
        </p:blipFill>
        <p:spPr>
          <a:xfrm>
            <a:off x="107950" y="801688"/>
            <a:ext cx="9036050" cy="5940425"/>
          </a:xfrm>
        </p:spPr>
      </p:pic>
    </p:spTree>
    <p:extLst>
      <p:ext uri="{BB962C8B-B14F-4D97-AF65-F5344CB8AC3E}">
        <p14:creationId xmlns:p14="http://schemas.microsoft.com/office/powerpoint/2010/main" xmlns="" val="175578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443914" cy="571504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ФГОС начального и основного общего образования 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Общие положения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501154" cy="5483245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14. С</a:t>
            </a:r>
            <a:r>
              <a:rPr lang="ru-RU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татус 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федеральной или региональной инновационной площадки: </a:t>
            </a:r>
            <a:r>
              <a:rPr lang="ru-RU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самостоятельно определяют достижение промежуточных результатов по годам, осуществляют ускоренное обучение и другие возможности.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17. Срок получения начального и основного общего образования для лиц, обучающихся по 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индивидуальным учебным планам</a:t>
            </a:r>
            <a:r>
              <a:rPr lang="ru-RU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может быть 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сокращен.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ФГОС НОО: Общий объем аудиторной работы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Минимум  2954 (было 2904)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50 часов больше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Максимум  3190 (было 3345)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150 часов меньше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ФГОС ООО: Общий объем аудиторной работы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Минимум 5058 (было 5267)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209 часов меньше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Максимум 5549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(было 6020)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471 час меньше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Заголовок 1">
            <a:extLst>
              <a:ext uri="{FF2B5EF4-FFF2-40B4-BE49-F238E27FC236}">
                <a16:creationId xmlns:a16="http://schemas.microsoft.com/office/drawing/2014/main" xmlns="" id="{2382E1D5-8718-42C8-B3D1-0114ABD23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7050"/>
          </a:xfrm>
        </p:spPr>
        <p:txBody>
          <a:bodyPr/>
          <a:lstStyle/>
          <a:p>
            <a:r>
              <a:rPr lang="ru-RU" altLang="ru-RU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ФИПИ: Кодификатор по географии 5-9</a:t>
            </a:r>
            <a:endParaRPr lang="ru-RU" altLang="ru-RU"/>
          </a:p>
        </p:txBody>
      </p:sp>
      <p:pic>
        <p:nvPicPr>
          <p:cNvPr id="90115" name="Объект 4">
            <a:extLst>
              <a:ext uri="{FF2B5EF4-FFF2-40B4-BE49-F238E27FC236}">
                <a16:creationId xmlns:a16="http://schemas.microsoft.com/office/drawing/2014/main" xmlns="" id="{EB317DB9-6A39-4467-B60E-08FEBC7B1A3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127" t="10548" r="25500"/>
          <a:stretch>
            <a:fillRect/>
          </a:stretch>
        </p:blipFill>
        <p:spPr>
          <a:xfrm>
            <a:off x="107950" y="801688"/>
            <a:ext cx="8928100" cy="5940425"/>
          </a:xfr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Заголовок 1">
            <a:extLst>
              <a:ext uri="{FF2B5EF4-FFF2-40B4-BE49-F238E27FC236}">
                <a16:creationId xmlns:a16="http://schemas.microsoft.com/office/drawing/2014/main" xmlns="" id="{93842426-234F-45EA-A124-789D24B89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7050"/>
          </a:xfrm>
        </p:spPr>
        <p:txBody>
          <a:bodyPr/>
          <a:lstStyle/>
          <a:p>
            <a:r>
              <a:rPr lang="ru-RU" altLang="ru-RU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ФИПИ: Кодификатор по географии 5-9</a:t>
            </a:r>
            <a:endParaRPr lang="ru-RU" altLang="ru-RU"/>
          </a:p>
        </p:txBody>
      </p:sp>
      <p:pic>
        <p:nvPicPr>
          <p:cNvPr id="91139" name="Объект 4">
            <a:extLst>
              <a:ext uri="{FF2B5EF4-FFF2-40B4-BE49-F238E27FC236}">
                <a16:creationId xmlns:a16="http://schemas.microsoft.com/office/drawing/2014/main" xmlns="" id="{09637204-CE75-4E49-9983-931C1446AB9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000" t="17114" r="18500"/>
          <a:stretch>
            <a:fillRect/>
          </a:stretch>
        </p:blipFill>
        <p:spPr>
          <a:xfrm>
            <a:off x="0" y="801688"/>
            <a:ext cx="9144000" cy="6056312"/>
          </a:xfr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pPr algn="l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Универсальный кодификатор. 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результаты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8715436" cy="5357850"/>
          </a:xfrm>
        </p:spPr>
        <p:txBody>
          <a:bodyPr/>
          <a:lstStyle/>
          <a:p>
            <a:pPr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Умение определять понятия, создавать обобщения, устанавливать аналогии, классифицировать, самостоятельно выбирать основания и критерии для классификации, устанавливать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причинно-следственные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связи, строить логическое рассуждение, умозаключение (индуктивное, дедуктивное и по аналогии) и делать выводы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Умение создавать, применять и преобразовывать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знаки и символы,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модели и схемы для решения учебных и познавательных задач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Смысловое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чтение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Умение осознанно использовать речевые средства в соответствии с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задачей коммуникации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выражения своих чувств, мыслей и потребностей; планирования и регуляции своей деятельности; владение устной и письменной речью, монологической контекстной речью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Формирование и развитие компетентности в области использования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информационно-коммуникационных технологий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развитие мотивации к овладению культурой активного пользования словарями и другими поисковыми системами.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969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1"/>
            <a:ext cx="8786874" cy="50006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Критерии готовности ОУ к введению обновленных ФГОС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14356"/>
            <a:ext cx="8715436" cy="5929354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разработан и утвержден на уровне ОО планграфик мероприятий по введению обновленных ФГОС;  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разработаны и утверждены ООП НОО и ООП ООО;  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разработаны и утверждены рабочие программы по учебным предметам, программы внеурочной деятельности;  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нормативная база (локальные акты) ОО приведена в соответствие с ФГОС (</a:t>
            </a: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Правила приема граждан на обучение, Положение о порядке зачета результатов освоения обучающимися учебных предметов, Положение о языках образования, Положение, регламентирующее режим занятий обучающихся, Положение о текущем контроле успеваемости и промежуточной аттестации, Положение об организации обучения лиц с ОВЗ, финансирование, </a:t>
            </a:r>
            <a:r>
              <a:rPr lang="ru-RU" sz="18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мат.-техническое</a:t>
            </a: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обеспечение и др.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приведены в соответствие с требованиями обновленных ФГОС кадровые и психолого-педагогические условия реализации ООП, штатное расписание и должностные инструкции работников образовательной организации; 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определен список учебников, учебных пособий, информационноцифровых ресурсов; обеспечена доступность использования информационно-методических ресурсов для участников образовательных отношений;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1"/>
            <a:ext cx="8786874" cy="50006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Критерии готовности ОУ к введению обновленных ФГОС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85794"/>
            <a:ext cx="8643998" cy="5857916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обновлен/укомплектован библиотечно-информационный центр;</a:t>
            </a:r>
          </a:p>
          <a:p>
            <a:pPr marL="457200" indent="-45720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 определена модель реализации сетевых форм взаимодействия ОО  с организациями ДО, учреждениями культуры и спорта;</a:t>
            </a:r>
          </a:p>
          <a:p>
            <a:pPr marL="457200" indent="-45720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9. разработан план работы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внутришкольных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МО с ориентацией на методическую помощь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педагоам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вопросах реализации обновленных ФГОС,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сформированы методические группы по всем направлениям функциональной грамотности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457200" indent="-45720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10. осуществлено повышение квалификации управленческой и педагогической команд по вопросам введения обновленных ФГОС; </a:t>
            </a:r>
          </a:p>
          <a:p>
            <a:pPr marL="457200" indent="-45720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сформирована система мониторинга готовности каждого учителя к реализации обновленных ФГОС (пройдены курсы ПК, утверждены рабочие программы, в календарно-тематическое планирование встроены задания по формированию ФГ, в педагогическую деятельность включены федеральные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конструкторы, электронные конспекты уроков, имеется банк приемов по решению в урочной и внеурочной деятельности задач воспитания); </a:t>
            </a:r>
          </a:p>
          <a:p>
            <a:pPr marL="457200" indent="-45720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12.  обеспечены кадровые, финансовые, материально-технические и иные условия реализации ООП начального общего и основного общего образования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Заголовок 1">
            <a:extLst>
              <a:ext uri="{FF2B5EF4-FFF2-40B4-BE49-F238E27FC236}">
                <a16:creationId xmlns:a16="http://schemas.microsoft.com/office/drawing/2014/main" xmlns="" id="{B0828641-4C9D-49D5-A81C-042FDE94C9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Валдай 2017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C866C3E-9B6D-4A2C-85F3-5676F370A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8" y="1600200"/>
            <a:ext cx="8856662" cy="4525963"/>
          </a:xfrm>
        </p:spPr>
        <p:txBody>
          <a:bodyPr rtlCol="0">
            <a:normAutofit/>
          </a:bodyPr>
          <a:lstStyle/>
          <a:p>
            <a:pPr>
              <a:buClr>
                <a:srgbClr val="99FF66"/>
              </a:buClr>
              <a:buFont typeface="Wingdings" pitchFamily="2" charset="2"/>
              <a:buChar char="§"/>
              <a:defRPr/>
            </a:pPr>
            <a:r>
              <a:rPr lang="ru-RU" sz="4800" b="1" kern="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«Умные знают, что им нужно, а мудрые знают, что им не нужно» - </a:t>
            </a:r>
            <a:r>
              <a:rPr lang="ru-RU" sz="3600" kern="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(реплика миллиардера из Китая - </a:t>
            </a:r>
            <a:r>
              <a:rPr lang="ru-RU" sz="36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Джек </a:t>
            </a:r>
            <a:r>
              <a:rPr lang="ru-RU" sz="36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en-US" sz="36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6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создателя самой дорогой интернет-компании Азии</a:t>
            </a:r>
            <a:r>
              <a:rPr lang="ru-RU" sz="3600" kern="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329642" cy="57148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ФГОС основного общего образования Общие положения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642918"/>
            <a:ext cx="8715436" cy="6000792"/>
          </a:xfrm>
        </p:spPr>
        <p:txBody>
          <a:bodyPr/>
          <a:lstStyle/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Учебные предметы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"Математика", "Информатика", "Физика", "Химия", "Биология"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осваиваются на базовом и углубленном уровнях;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Срок получения основного общего образования составляет не более пяти лет.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обучающихся с ОВЗ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обучении по АОП срок получения основного общего образования может быть увеличен до шести лет.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вправе самостоятельно определять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последовательность модулей и количество часов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освоения модулей учебного предмета "Технология" (с учетом возможностей материально-технической базы Организации).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вправе самостоятельно определять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последовательность модулей и количество часов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освоения модулей учебного предмета "Физическая культура" (с учетом возможностей материально-технической базы Организации и природно-климатических условий региона).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53190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14291"/>
            <a:ext cx="7886700" cy="42862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Отдельные положения ФГОС ООО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42918"/>
            <a:ext cx="9144000" cy="6215082"/>
          </a:xfrm>
        </p:spPr>
        <p:txBody>
          <a:bodyPr>
            <a:normAutofit fontScale="77500" lnSpcReduction="2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24. Соответствие деятельности Организации требованиям ФГОС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части содержания образования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определяется результатами государственной итоговой аттестации.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32.2. Программа формирования УУД у обучающихся должна содержать:</a:t>
            </a: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описание взаимосвязи универсальных учебных действий с содержанием учебных предметов;</a:t>
            </a: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описание особенностей реализации основных направлений и форм учебно-исследовательской деятельности в рамках урочной и внеурочной деятельности.</a:t>
            </a: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33.1. Для Организаций, в которых языком образования является русский язык, изучение родного языка и родной литературы из числа языков народов Российской Федерации, государственных языков республик Российской Федерации осуществляется при наличии возможностей Организации и по заявлению обучающихся, родителей (законных представителей) несовершеннолетних обучающихся.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второго иностранного языка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перечня, предлагаемого Организацией, осуществляется по заявлению обучающихся, родителей  и при наличии в Организации необходимых условий.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изучении предметной области "Основы духовно-нравственной культуры народов России" по заявлению обучающихся, родителей (законных представителей) несовершеннолетних обучающихся осуществляется выбор одного из учебных курсов (учебных модулей) из перечня, предлагаемого Организацией.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Внеурочная деятельность без направлений.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РП</Template>
  <TotalTime>6868</TotalTime>
  <Words>3078</Words>
  <Application>Microsoft Office PowerPoint</Application>
  <PresentationFormat>Экран (4:3)</PresentationFormat>
  <Paragraphs>395</Paragraphs>
  <Slides>67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67</vt:i4>
      </vt:variant>
    </vt:vector>
  </HeadingPairs>
  <TitlesOfParts>
    <vt:vector size="69" baseType="lpstr">
      <vt:lpstr>23_Тема Office</vt:lpstr>
      <vt:lpstr>1_Тема Office</vt:lpstr>
      <vt:lpstr>  Обновленные ФГОС: новые механизмы повышения качества образования   </vt:lpstr>
      <vt:lpstr>МИНПРОСВЕЩЕНИЯ РОССИИ ПРИКАЗ от 31 мая 2021 г. N 286   «Об утверждении ФГОС начального общего образования»  ПРИКАЗ от 31 мая 2021 г. N 287   «Об утверждении ФГОС основного общего образования»</vt:lpstr>
      <vt:lpstr>Последовательность действий по введению ФГОС</vt:lpstr>
      <vt:lpstr>Слайд 4</vt:lpstr>
      <vt:lpstr>Информационно-методическое письмо о введении федеральных государственных образовательных стандартов начального общего и основного общего образования</vt:lpstr>
      <vt:lpstr>ФГОС начального и основного общего образования  Общие положения</vt:lpstr>
      <vt:lpstr>ФГОС основного общего образования Общие положения</vt:lpstr>
      <vt:lpstr>Слайд 8</vt:lpstr>
      <vt:lpstr>Отдельные положения ФГОС ООО</vt:lpstr>
      <vt:lpstr>ПООП ООО с 1 сентября 2022</vt:lpstr>
      <vt:lpstr>ПООП ООО с 1 сентября 2022</vt:lpstr>
      <vt:lpstr>ПООП ООО с 1 сентября 2022</vt:lpstr>
      <vt:lpstr>Обновленные ФГОС НОО и ФГОС ООО</vt:lpstr>
      <vt:lpstr>Личностные результаты  по направлениям воспитания:</vt:lpstr>
      <vt:lpstr>Планируемые предметные результаты</vt:lpstr>
      <vt:lpstr>Требования к условиям реализации ФГОС</vt:lpstr>
      <vt:lpstr>Слайд 17</vt:lpstr>
      <vt:lpstr>Основная образовательная программа ООО ФГОС 2021</vt:lpstr>
      <vt:lpstr>ФГОС 2022: ООП ООО</vt:lpstr>
      <vt:lpstr>АООП ООО – протокол ФУМО 18.03.2022 № 1/22</vt:lpstr>
      <vt:lpstr>ФГОС: Рабочая программа учебного предмета</vt:lpstr>
      <vt:lpstr>  Положение  о рабочей программе учебных предметов, учебных курсов </vt:lpstr>
      <vt:lpstr> Положение  о рабочей программе курсов внеурочной деятельности </vt:lpstr>
      <vt:lpstr>ФГОС 2022: ООП ООО</vt:lpstr>
      <vt:lpstr> ФГОС начального общего образования – Приказ Минобрнауки России от 6 октября 2009 г. N 373  Изменения: 26 ноября 2010 г., 22 сентября 2011 г., 18 декабря 2012 г., 29 декабря 2014 г., 18 мая, 31 декабря 2015 г., 11 декабря 2020 г. </vt:lpstr>
      <vt:lpstr>Структура Рабочей программы воспитания – ФГОС </vt:lpstr>
      <vt:lpstr>!!! Структура РПВ будет изменена к 1 сентября 2022 г.</vt:lpstr>
      <vt:lpstr>Слайд 28</vt:lpstr>
      <vt:lpstr>Результаты НИКО 2021</vt:lpstr>
      <vt:lpstr>  ФГОС 2022: ООП ООО   Программа коррекционной работы должна содержать: </vt:lpstr>
      <vt:lpstr>Слайд 31</vt:lpstr>
      <vt:lpstr>Обновление содержания образования</vt:lpstr>
      <vt:lpstr>Обновление содержания образования</vt:lpstr>
      <vt:lpstr>Слайд 34</vt:lpstr>
      <vt:lpstr>Обновление содержания по обществознанию</vt:lpstr>
      <vt:lpstr>Обновление содержания образования</vt:lpstr>
      <vt:lpstr>Слайд 37</vt:lpstr>
      <vt:lpstr>Предметные результаты. 5 класс</vt:lpstr>
      <vt:lpstr>Предметные результаты. 9 класс</vt:lpstr>
      <vt:lpstr>Слайд 40</vt:lpstr>
      <vt:lpstr>Единое содержание общего образования</vt:lpstr>
      <vt:lpstr>Единое содержание общего образования</vt:lpstr>
      <vt:lpstr> ФЗ «Об образовании в РФ» Статья 12. Образовательные программы Обновление от 17.08.2021  </vt:lpstr>
      <vt:lpstr>ФЗ «Об образовании в РФ»  Статья 12.1. Общие требования к организации воспитания обучающихся Обновление от 17.08.2021</vt:lpstr>
      <vt:lpstr>Слайд 45</vt:lpstr>
      <vt:lpstr>  Положение  о рабочей программе учебных предметов, учебных курсов </vt:lpstr>
      <vt:lpstr>  Положение  о рабочей программе учебных предметов, учебных курсов </vt:lpstr>
      <vt:lpstr>  Приложение к письму Общероссийского профсоюза образования  от 07.07.2016 г. № 323. Дополнительные разъяснения по сокращению и устранению избыточной отчетности учителей </vt:lpstr>
      <vt:lpstr>Слайд 49</vt:lpstr>
      <vt:lpstr>Слайд 50</vt:lpstr>
      <vt:lpstr>Слайд 51</vt:lpstr>
      <vt:lpstr>Биология. Основное общее образование</vt:lpstr>
      <vt:lpstr>Русский язык. Начальная школа</vt:lpstr>
      <vt:lpstr>Окружающий мир. Начальная школа</vt:lpstr>
      <vt:lpstr>Слайд 55</vt:lpstr>
      <vt:lpstr>Слайд 56</vt:lpstr>
      <vt:lpstr>Слайд 57</vt:lpstr>
      <vt:lpstr>Проект ФИПИ: Кодификатор по географии 5-9</vt:lpstr>
      <vt:lpstr>Проект ФИПИ: Кодификатор по географии 5-9</vt:lpstr>
      <vt:lpstr>Проект ФИПИ: Кодификатор по географии 5-9</vt:lpstr>
      <vt:lpstr>Проект ФИПИ: Кодификатор по географии 5-9</vt:lpstr>
      <vt:lpstr>Слайд 62</vt:lpstr>
      <vt:lpstr>Универсальный кодификатор.                                       Метапредметные результаты</vt:lpstr>
      <vt:lpstr>Слайд 64</vt:lpstr>
      <vt:lpstr>Критерии готовности ОУ к введению обновленных ФГОС</vt:lpstr>
      <vt:lpstr>Критерии готовности ОУ к введению обновленных ФГОС</vt:lpstr>
      <vt:lpstr>Валдай 2017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Пользователь</cp:lastModifiedBy>
  <cp:revision>595</cp:revision>
  <cp:lastPrinted>1601-01-01T00:00:00Z</cp:lastPrinted>
  <dcterms:created xsi:type="dcterms:W3CDTF">2014-10-01T00:34:48Z</dcterms:created>
  <dcterms:modified xsi:type="dcterms:W3CDTF">2022-04-29T06:46:59Z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TC010900251033</vt:lpwstr>
  </property>
</Properties>
</file>